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9" r:id="rId3"/>
    <p:sldId id="275" r:id="rId4"/>
    <p:sldId id="257" r:id="rId5"/>
    <p:sldId id="351" r:id="rId6"/>
    <p:sldId id="279" r:id="rId7"/>
    <p:sldId id="346" r:id="rId8"/>
    <p:sldId id="337" r:id="rId9"/>
    <p:sldId id="338" r:id="rId10"/>
    <p:sldId id="340" r:id="rId11"/>
    <p:sldId id="341" r:id="rId12"/>
    <p:sldId id="348" r:id="rId13"/>
    <p:sldId id="354" r:id="rId14"/>
    <p:sldId id="343" r:id="rId15"/>
    <p:sldId id="269" r:id="rId16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D1D3D4"/>
    <a:srgbClr val="939598"/>
    <a:srgbClr val="8ED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FD9B81-9D22-4575-83E3-4504237C921F}" type="datetimeFigureOut">
              <a:rPr lang="cs-CZ"/>
              <a:pPr>
                <a:defRPr/>
              </a:pPr>
              <a:t>21.5.2018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01F507C-44C0-4E03-96AC-4D3438A81E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81781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82F8FBF-65A9-46AC-BE10-D4801CCB6612}" type="datetimeFigureOut">
              <a:rPr lang="cs-CZ"/>
              <a:pPr>
                <a:defRPr/>
              </a:pPr>
              <a:t>21.5.2018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1187282-EA32-4E55-AA26-2B99088D45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3612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62379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096220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B25A7-0DA8-46DE-870B-9C0C0C842BEF}" type="datetime1">
              <a:rPr lang="cs-CZ"/>
              <a:pPr>
                <a:defRPr/>
              </a:pPr>
              <a:t>21.5.2018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50846-47D7-47C3-BB64-462C6C517A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96EF3-8533-4E41-8B19-C727C3C5B4E6}" type="datetime1">
              <a:rPr lang="cs-CZ"/>
              <a:pPr>
                <a:defRPr/>
              </a:pPr>
              <a:t>21.5.2018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7777F-ED21-4CCC-B3FD-A7A86E2F6F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B7947-3C45-4D39-9F99-43FD05C11DAF}" type="datetime1">
              <a:rPr lang="cs-CZ"/>
              <a:pPr>
                <a:defRPr/>
              </a:pPr>
              <a:t>21.5.2018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354A9-B40C-40C1-BC01-42D6B88907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10242-6177-4DDD-91D0-C4757F93F2A7}" type="datetime1">
              <a:rPr lang="cs-CZ"/>
              <a:pPr>
                <a:defRPr/>
              </a:pPr>
              <a:t>21.5.2018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89E64-2405-4CEB-97C3-99CD3B6529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B89B3-AC5D-4663-AB23-FA0F554782E7}" type="datetime1">
              <a:rPr lang="cs-CZ"/>
              <a:pPr>
                <a:defRPr/>
              </a:pPr>
              <a:t>21.5.2018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2A183-E235-4E66-84D2-B551F28DA2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1B61D-4B84-48E5-8F88-995E5CAF0680}" type="datetime1">
              <a:rPr lang="cs-CZ"/>
              <a:pPr>
                <a:defRPr/>
              </a:pPr>
              <a:t>21.5.2018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B0DB4-BBA8-4B17-8833-A215D4E15D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05297-25E5-4750-B219-0EE06E4E0DB5}" type="datetime1">
              <a:rPr lang="cs-CZ"/>
              <a:pPr>
                <a:defRPr/>
              </a:pPr>
              <a:t>21.5.2018</a:t>
            </a:fld>
            <a:endParaRPr lang="cs-CZ"/>
          </a:p>
        </p:txBody>
      </p:sp>
      <p:sp>
        <p:nvSpPr>
          <p:cNvPr id="9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48ADA-F18B-4D37-BB05-5D73F4CC48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CFB03-3012-4868-865F-384A25371C05}" type="datetime1">
              <a:rPr lang="cs-CZ"/>
              <a:pPr>
                <a:defRPr/>
              </a:pPr>
              <a:t>21.5.2018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54C4B-FE1F-4FAD-B55B-3E2522A2EF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FFC50-B377-4C8D-9DF6-F78865B5FEB4}" type="datetime1">
              <a:rPr lang="cs-CZ"/>
              <a:pPr>
                <a:defRPr/>
              </a:pPr>
              <a:t>21.5.2018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99B6F-E375-4EE9-9FCC-4212913F18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A0D94-FD71-464C-8587-9D8F61B51F20}" type="datetime1">
              <a:rPr lang="cs-CZ"/>
              <a:pPr>
                <a:defRPr/>
              </a:pPr>
              <a:t>21.5.2018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1388F-7714-4B79-894F-467DB5C6A2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78BD2-7FF3-43C8-9D3F-1EAC2982C47E}" type="datetime1">
              <a:rPr lang="cs-CZ"/>
              <a:pPr>
                <a:defRPr/>
              </a:pPr>
              <a:t>21.5.2018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06FB1-19D3-4248-8A22-ABA72FEC72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0AA874-F959-4769-A787-20D42EAD7EE4}" type="datetime1">
              <a:rPr lang="cs-CZ"/>
              <a:pPr>
                <a:defRPr/>
              </a:pPr>
              <a:t>21.5.2018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A2994E-B4CE-47E5-A166-D2A2083FD9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kubicek@ipr.praha.eu" TargetMode="External"/><Relationship Id="rId4" Type="http://schemas.openxmlformats.org/officeDocument/2006/relationships/hyperlink" Target="mailto:keinwachterova@ipr.praha.e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C:\Users\kriegischova\Desktop\2016_01_19_mapa_titulk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6725"/>
            <a:ext cx="4860031" cy="544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23928" y="1196752"/>
            <a:ext cx="5090698" cy="295232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4000" dirty="0" smtClean="0">
                <a:latin typeface="UnitPro" panose="020B0504030101020102" pitchFamily="34" charset="0"/>
                <a:cs typeface="UnitPro" panose="020B0504030101020102" pitchFamily="34" charset="0"/>
              </a:rPr>
              <a:t>Pracovní skupina </a:t>
            </a:r>
            <a:r>
              <a:rPr lang="cs-CZ" sz="5300" u="sng" dirty="0" smtClean="0">
                <a:latin typeface="UnitPro" panose="020B0504030101020102" pitchFamily="34" charset="0"/>
                <a:cs typeface="UnitPro" panose="020B0504030101020102" pitchFamily="34" charset="0"/>
              </a:rPr>
              <a:t/>
            </a:r>
            <a:br>
              <a:rPr lang="cs-CZ" sz="5300" u="sng" dirty="0" smtClean="0">
                <a:latin typeface="UnitPro" panose="020B0504030101020102" pitchFamily="34" charset="0"/>
                <a:cs typeface="UnitPro" panose="020B0504030101020102" pitchFamily="34" charset="0"/>
              </a:rPr>
            </a:br>
            <a:r>
              <a:rPr lang="cs-CZ" sz="5300" u="sng" dirty="0" smtClean="0">
                <a:latin typeface="UnitPro" panose="020B0504030101020102" pitchFamily="34" charset="0"/>
                <a:cs typeface="UnitPro" panose="020B0504030101020102" pitchFamily="34" charset="0"/>
              </a:rPr>
              <a:t>Dopravní systémy a telematika II.</a:t>
            </a:r>
            <a: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cs-CZ" sz="31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67944" y="4221088"/>
            <a:ext cx="4946682" cy="2348880"/>
          </a:xfrm>
        </p:spPr>
        <p:txBody>
          <a:bodyPr rtlCol="0">
            <a:normAutofit fontScale="70000" lnSpcReduction="20000"/>
          </a:bodyPr>
          <a:lstStyle/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 smtClean="0">
              <a:solidFill>
                <a:schemeClr val="tx1"/>
              </a:solidFill>
            </a:endParaRP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4400" dirty="0" smtClean="0">
                <a:solidFill>
                  <a:schemeClr val="tx1"/>
                </a:solidFill>
                <a:latin typeface="UnitPro" panose="020B0504030101020102" pitchFamily="34" charset="0"/>
                <a:cs typeface="UnitPro" panose="020B0504030101020102" pitchFamily="34" charset="0"/>
              </a:rPr>
              <a:t>Institut plánování a rozvoje </a:t>
            </a:r>
            <a:br>
              <a:rPr lang="cs-CZ" sz="4400" dirty="0" smtClean="0">
                <a:solidFill>
                  <a:schemeClr val="tx1"/>
                </a:solidFill>
                <a:latin typeface="UnitPro" panose="020B0504030101020102" pitchFamily="34" charset="0"/>
                <a:cs typeface="UnitPro" panose="020B0504030101020102" pitchFamily="34" charset="0"/>
              </a:rPr>
            </a:br>
            <a:r>
              <a:rPr lang="cs-CZ" sz="4400" dirty="0" smtClean="0">
                <a:solidFill>
                  <a:schemeClr val="tx1"/>
                </a:solidFill>
                <a:latin typeface="UnitPro" panose="020B0504030101020102" pitchFamily="34" charset="0"/>
                <a:cs typeface="UnitPro" panose="020B0504030101020102" pitchFamily="34" charset="0"/>
              </a:rPr>
              <a:t>hl. m. Prahy</a:t>
            </a: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4400" dirty="0">
              <a:solidFill>
                <a:schemeClr val="tx1"/>
              </a:solidFill>
              <a:latin typeface="UnitPro" panose="020B0504030101020102" pitchFamily="34" charset="0"/>
              <a:cs typeface="UnitPro" panose="020B0504030101020102" pitchFamily="34" charset="0"/>
            </a:endParaRP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600" dirty="0" smtClean="0">
                <a:solidFill>
                  <a:schemeClr val="tx1"/>
                </a:solidFill>
                <a:latin typeface="UnitPro" panose="020B0504030101020102" pitchFamily="34" charset="0"/>
                <a:cs typeface="UnitPro" panose="020B0504030101020102" pitchFamily="34" charset="0"/>
              </a:rPr>
              <a:t>21. května 2018</a:t>
            </a:r>
            <a:endParaRPr lang="cs-CZ" sz="3600" dirty="0">
              <a:solidFill>
                <a:schemeClr val="tx1"/>
              </a:solidFill>
              <a:latin typeface="UnitPro" panose="020B0504030101020102" pitchFamily="34" charset="0"/>
              <a:cs typeface="UnitPro" panose="020B0504030101020102" pitchFamily="34" charset="0"/>
            </a:endParaRP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8488" y="466725"/>
            <a:ext cx="178752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900" y="115888"/>
            <a:ext cx="87122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Posouzení souladu PZ se strategií ITI PMO</a:t>
            </a:r>
            <a:endParaRPr lang="cs-CZ" dirty="0">
              <a:latin typeface="UnitPro" panose="020B0504030101020102" pitchFamily="34" charset="0"/>
              <a:cs typeface="UnitPro" panose="020B0504030101020102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900" y="1258888"/>
            <a:ext cx="8712200" cy="5194448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 smtClean="0">
                <a:solidFill>
                  <a:srgbClr val="00AEEF"/>
                </a:solidFill>
                <a:latin typeface="UnitPro" panose="020B0504030101020102" pitchFamily="34" charset="0"/>
                <a:cs typeface="UnitPro" panose="020B0504030101020102" pitchFamily="34" charset="0"/>
              </a:rPr>
              <a:t>Výkonný tým nositele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Kontrola předložených projektových záměrů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Předloženy 2 projektové záměry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všechny PZ byly před konáním pracovní skupiny vyhodnoceny v souladu se Strategií ITI dle kritérií ŘV ITI PMO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i="1" dirty="0">
              <a:latin typeface="UnitPro" panose="020B0504030101020102" pitchFamily="34" charset="0"/>
              <a:cs typeface="UnitPro" panose="020B0504030101020102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i="1" dirty="0" smtClean="0">
                <a:latin typeface="UnitPro" panose="020B0504030101020102" pitchFamily="34" charset="0"/>
                <a:cs typeface="UnitPro" panose="020B0504030101020102" pitchFamily="34" charset="0"/>
              </a:rPr>
              <a:t>V případě neúčasti žadatele na PS, může dojít k nesplnění kritéria Předkladatelé prokazatelně připravovali projektový záměr v koordinaci s nositelem ITI PMO.</a:t>
            </a:r>
            <a:endParaRPr lang="cs-CZ" sz="2600" b="1" i="1" dirty="0" smtClean="0">
              <a:latin typeface="UnitPro" panose="020B0504030101020102" pitchFamily="34" charset="0"/>
              <a:cs typeface="UnitPro" panose="020B0504030101020102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latin typeface="UnitPro" panose="020B0504030101020102" pitchFamily="34" charset="0"/>
                <a:cs typeface="UnitPro" panose="020B0504030101020102" pitchFamily="34" charset="0"/>
              </a:rPr>
              <a:t>Posouzení souladu PZ se strategií ITI PMO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 smtClean="0">
                <a:solidFill>
                  <a:srgbClr val="00AEEF"/>
                </a:solidFill>
                <a:latin typeface="UnitPro" panose="020B0504030101020102" pitchFamily="34" charset="0"/>
                <a:cs typeface="UnitPro" panose="020B0504030101020102" pitchFamily="34" charset="0"/>
              </a:rPr>
              <a:t>Cíl pracovní skupiny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Vytvořit konsenzem takový soubor projektů, který naplní parametry výzvy </a:t>
            </a:r>
            <a:endParaRPr lang="cs-CZ" dirty="0">
              <a:latin typeface="UnitPro" panose="020B0504030101020102" pitchFamily="34" charset="0"/>
              <a:cs typeface="UnitPro" panose="020B0504030101020102" pitchFamily="34" charset="0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podporované aktivity</a:t>
            </a:r>
          </a:p>
          <a:p>
            <a:pPr lvl="2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Projekt SČK je kompatibilní s aktivitami týkající se preference vozidel veřejné hromadné dopravy realizované na území hl. m. Prahy z OP PPR</a:t>
            </a:r>
          </a:p>
          <a:p>
            <a:pPr lvl="2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Předložené projekty tvoří souboru alespoň 2 PZ, které naplňují opatření Strategie ITI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využití alokace výzvy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plnění indikátorů</a:t>
            </a:r>
            <a:endParaRPr lang="cs-CZ" dirty="0">
              <a:latin typeface="UnitPro" panose="020B0504030101020102" pitchFamily="34" charset="0"/>
              <a:cs typeface="UnitPro" panose="020B0504030101020102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00AEEF"/>
                </a:solidFill>
                <a:latin typeface="UnitPro" panose="020B0504030101020102" pitchFamily="34" charset="0"/>
                <a:ea typeface="+mn-ea"/>
                <a:cs typeface="UnitPro" panose="020B0504030101020102" pitchFamily="34" charset="0"/>
              </a:rPr>
              <a:t>1) Elektronické označníky, Říčany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70912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>
                <a:latin typeface="UnitPro" panose="020B0504030101020102" pitchFamily="34" charset="0"/>
                <a:cs typeface="UnitPro" panose="020B0504030101020102" pitchFamily="34" charset="0"/>
              </a:rPr>
              <a:t>N</a:t>
            </a: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áhrada stávajících analogových jízdních řádů za interaktivní označníky (na 12 zastávkách v Říčanech a stanovišti na Fialce)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Elektronické označníky budou zobrazovat přijíždějící spoje na elektronickém papíru nebo LED panelu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Elektronické označníku budou datově napojeny na informační systém </a:t>
            </a:r>
            <a:r>
              <a:rPr lang="cs-CZ" dirty="0" err="1" smtClean="0">
                <a:latin typeface="UnitPro" panose="020B0504030101020102" pitchFamily="34" charset="0"/>
                <a:cs typeface="UnitPro" panose="020B0504030101020102" pitchFamily="34" charset="0"/>
              </a:rPr>
              <a:t>ROPIDu</a:t>
            </a: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 a IDSK (systém integrován do PID)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Projekt navazuje na projekt SČK – Modernizace informačního systému  Středočeského kraje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Hodnota indikátoru 70401: </a:t>
            </a:r>
            <a:r>
              <a:rPr lang="cs-CZ" b="1" dirty="0" smtClean="0">
                <a:latin typeface="UnitPro" panose="020B0504030101020102" pitchFamily="34" charset="0"/>
                <a:cs typeface="UnitPro" panose="020B0504030101020102" pitchFamily="34" charset="0"/>
              </a:rPr>
              <a:t>1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Výše požadované podpory z EFRR: </a:t>
            </a:r>
            <a:r>
              <a:rPr lang="cs-CZ" b="1" dirty="0" smtClean="0">
                <a:latin typeface="UnitPro" panose="020B0504030101020102" pitchFamily="34" charset="0"/>
                <a:cs typeface="UnitPro" panose="020B0504030101020102" pitchFamily="34" charset="0"/>
              </a:rPr>
              <a:t>3 400 000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786210"/>
          </a:xfrm>
        </p:spPr>
        <p:txBody>
          <a:bodyPr/>
          <a:lstStyle/>
          <a:p>
            <a:r>
              <a:rPr lang="cs-CZ" sz="3600" b="1" dirty="0">
                <a:solidFill>
                  <a:srgbClr val="00AEEF"/>
                </a:solidFill>
                <a:latin typeface="UnitPro" panose="020B0504030101020102" pitchFamily="34" charset="0"/>
                <a:ea typeface="+mn-ea"/>
                <a:cs typeface="UnitPro" panose="020B0504030101020102" pitchFamily="34" charset="0"/>
              </a:rPr>
              <a:t>2) Vybavení </a:t>
            </a:r>
            <a:r>
              <a:rPr lang="cs-CZ" sz="3600" b="1" dirty="0" smtClean="0">
                <a:solidFill>
                  <a:srgbClr val="00AEEF"/>
                </a:solidFill>
                <a:latin typeface="UnitPro" panose="020B0504030101020102" pitchFamily="34" charset="0"/>
                <a:ea typeface="+mn-ea"/>
                <a:cs typeface="UnitPro" panose="020B0504030101020102" pitchFamily="34" charset="0"/>
              </a:rPr>
              <a:t>světelných křižovatek ve Středočeském kraji </a:t>
            </a:r>
            <a:r>
              <a:rPr lang="cs-CZ" sz="3600" b="1" dirty="0">
                <a:solidFill>
                  <a:srgbClr val="00AEEF"/>
                </a:solidFill>
                <a:latin typeface="UnitPro" panose="020B0504030101020102" pitchFamily="34" charset="0"/>
                <a:ea typeface="+mn-ea"/>
                <a:cs typeface="UnitPro" panose="020B0504030101020102" pitchFamily="34" charset="0"/>
              </a:rPr>
              <a:t>zařízením pro aktivní </a:t>
            </a:r>
            <a:r>
              <a:rPr lang="cs-CZ" sz="3600" b="1" dirty="0" smtClean="0">
                <a:solidFill>
                  <a:srgbClr val="00AEEF"/>
                </a:solidFill>
                <a:latin typeface="UnitPro" panose="020B0504030101020102" pitchFamily="34" charset="0"/>
                <a:ea typeface="+mn-ea"/>
                <a:cs typeface="UnitPro" panose="020B0504030101020102" pitchFamily="34" charset="0"/>
              </a:rPr>
              <a:t>preferenci vozidel veřejné dopravy</a:t>
            </a:r>
            <a:endParaRPr lang="cs-CZ" sz="3600" b="1" dirty="0">
              <a:solidFill>
                <a:srgbClr val="00AEEF"/>
              </a:solidFill>
              <a:latin typeface="UnitPro" panose="020B0504030101020102" pitchFamily="34" charset="0"/>
              <a:ea typeface="+mn-ea"/>
              <a:cs typeface="UnitPro" panose="020B0504030101020102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92488"/>
          </a:xfrm>
        </p:spPr>
        <p:txBody>
          <a:bodyPr/>
          <a:lstStyle/>
          <a:p>
            <a:r>
              <a:rPr lang="cs-CZ" sz="2400" dirty="0" smtClean="0">
                <a:latin typeface="UnitPro" panose="020B0504030101020102" pitchFamily="34" charset="0"/>
                <a:cs typeface="UnitPro" panose="020B0504030101020102" pitchFamily="34" charset="0"/>
              </a:rPr>
              <a:t>Nákup a instalace zařízení pro aktivní preferenci vozidel na křižovatkách</a:t>
            </a:r>
          </a:p>
          <a:p>
            <a:r>
              <a:rPr lang="cs-CZ" sz="2400" dirty="0" smtClean="0">
                <a:latin typeface="UnitPro" panose="020B0504030101020102" pitchFamily="34" charset="0"/>
                <a:cs typeface="UnitPro" panose="020B0504030101020102" pitchFamily="34" charset="0"/>
              </a:rPr>
              <a:t>Zařízením budou vybaveny vybrané křižovatky na území PMO v rámci společného integrovaného dopravního systému Prahy a Středočeského kraje</a:t>
            </a:r>
          </a:p>
          <a:p>
            <a:r>
              <a:rPr lang="cs-CZ" sz="2400" dirty="0" smtClean="0">
                <a:latin typeface="UnitPro" panose="020B0504030101020102" pitchFamily="34" charset="0"/>
                <a:cs typeface="UnitPro" panose="020B0504030101020102" pitchFamily="34" charset="0"/>
              </a:rPr>
              <a:t>Projekt má přímou vazbu na opatření 1.2.2: Opatření pro preferenci povrchové městské veřejné dopravy v uličním provozu (financováno z OP PPR na území hl. m. Prahy)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UnitPro" panose="020B0504030101020102" pitchFamily="34" charset="0"/>
                <a:cs typeface="UnitPro" panose="020B0504030101020102" pitchFamily="34" charset="0"/>
              </a:rPr>
              <a:t>Hodnota indikátoru 70401: </a:t>
            </a:r>
            <a:r>
              <a:rPr lang="cs-CZ" sz="2400" b="1" dirty="0">
                <a:latin typeface="UnitPro" panose="020B0504030101020102" pitchFamily="34" charset="0"/>
                <a:cs typeface="UnitPro" panose="020B0504030101020102" pitchFamily="34" charset="0"/>
              </a:rPr>
              <a:t>1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UnitPro" panose="020B0504030101020102" pitchFamily="34" charset="0"/>
                <a:cs typeface="UnitPro" panose="020B0504030101020102" pitchFamily="34" charset="0"/>
              </a:rPr>
              <a:t>Výše požadované podpory z EFRR: </a:t>
            </a:r>
            <a:r>
              <a:rPr lang="cs-CZ" sz="2400" b="1" dirty="0" smtClean="0">
                <a:latin typeface="UnitPro" panose="020B0504030101020102" pitchFamily="34" charset="0"/>
                <a:cs typeface="UnitPro" panose="020B0504030101020102" pitchFamily="34" charset="0"/>
              </a:rPr>
              <a:t>70 550 </a:t>
            </a:r>
            <a:r>
              <a:rPr lang="cs-CZ" sz="2400" b="1" dirty="0">
                <a:latin typeface="UnitPro" panose="020B0504030101020102" pitchFamily="34" charset="0"/>
                <a:cs typeface="UnitPro" panose="020B0504030101020102" pitchFamily="34" charset="0"/>
              </a:rPr>
              <a:t>000 </a:t>
            </a:r>
            <a:r>
              <a:rPr lang="cs-CZ" sz="2400" b="1" dirty="0" smtClean="0">
                <a:latin typeface="UnitPro" panose="020B0504030101020102" pitchFamily="34" charset="0"/>
                <a:cs typeface="UnitPro" panose="020B0504030101020102" pitchFamily="34" charset="0"/>
              </a:rPr>
              <a:t>Kč</a:t>
            </a:r>
            <a:endParaRPr lang="cs-CZ" sz="2400" b="1" dirty="0">
              <a:latin typeface="UnitPro" panose="020B0504030101020102" pitchFamily="34" charset="0"/>
              <a:cs typeface="UnitPro" panose="020B050403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674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Další 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341438"/>
            <a:ext cx="8713788" cy="478472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Jednání ŘV ITI PMO – per </a:t>
            </a:r>
            <a:r>
              <a:rPr lang="cs-CZ" dirty="0" err="1" smtClean="0">
                <a:latin typeface="UnitPro" panose="020B0504030101020102" pitchFamily="34" charset="0"/>
                <a:cs typeface="UnitPro" panose="020B0504030101020102" pitchFamily="34" charset="0"/>
              </a:rPr>
              <a:t>rollam</a:t>
            </a: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 v průběhu června/července 2018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Vydání vyjádření ŘV</a:t>
            </a:r>
            <a:r>
              <a:rPr lang="cs-CZ" dirty="0">
                <a:latin typeface="UnitPro" panose="020B0504030101020102" pitchFamily="34" charset="0"/>
                <a:cs typeface="UnitPro" panose="020B0504030101020102" pitchFamily="34" charset="0"/>
              </a:rPr>
              <a:t> ITI PMO</a:t>
            </a: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 – v červenci 2018</a:t>
            </a:r>
            <a:b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</a:br>
            <a:endParaRPr lang="cs-CZ" dirty="0" smtClean="0">
              <a:latin typeface="UnitPro" panose="020B0504030101020102" pitchFamily="34" charset="0"/>
              <a:cs typeface="UnitPro" panose="020B0504030101020102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Výzva ZS ITI (průběžná) vyhlášena 23. dubna 2018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Příjem žádostí otevřen od 1. června 2018</a:t>
            </a:r>
            <a:endParaRPr lang="cs-CZ" dirty="0" smtClean="0">
              <a:solidFill>
                <a:srgbClr val="FF0000"/>
              </a:solidFill>
              <a:latin typeface="UnitPro" panose="020B0504030101020102" pitchFamily="34" charset="0"/>
              <a:cs typeface="UnitPro" panose="020B0504030101020102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Ukončení příjmu žádostí 31. července 2018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Následně budou projektové žádosti hodnoceny dle hodnotících kritérií Zprostředkujícího subjektu ITI Pražské metropolitní oblasti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3" descr="C:\Users\kriegischova\Desktop\2016_01_19_mapa_titul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08720"/>
            <a:ext cx="5080000" cy="544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27984" y="1615737"/>
            <a:ext cx="4392613" cy="59848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5300" dirty="0" smtClean="0">
                <a:latin typeface="UnitPro" panose="020B0504030101020102" pitchFamily="34" charset="0"/>
                <a:cs typeface="UnitPro" panose="020B0504030101020102" pitchFamily="34" charset="0"/>
              </a:rPr>
              <a:t>Děkujeme  za pozornost!</a:t>
            </a:r>
            <a: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UnitPro" panose="020B0504030101020102" pitchFamily="34" charset="0"/>
                <a:cs typeface="UnitPro" panose="020B0504030101020102" pitchFamily="34" charset="0"/>
              </a:rPr>
              <a:t/>
            </a:r>
            <a:b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UnitPro" panose="020B0504030101020102" pitchFamily="34" charset="0"/>
                <a:cs typeface="UnitPro" panose="020B0504030101020102" pitchFamily="34" charset="0"/>
              </a:rPr>
            </a:br>
            <a: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UnitPro" panose="020B0504030101020102" pitchFamily="34" charset="0"/>
                <a:cs typeface="UnitPro" panose="020B0504030101020102" pitchFamily="34" charset="0"/>
              </a:rPr>
              <a:t/>
            </a:r>
            <a:b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UnitPro" panose="020B0504030101020102" pitchFamily="34" charset="0"/>
                <a:cs typeface="UnitPro" panose="020B0504030101020102" pitchFamily="34" charset="0"/>
              </a:rPr>
            </a:br>
            <a:endParaRPr lang="cs-CZ" sz="2700" i="1" dirty="0">
              <a:latin typeface="UnitPro" panose="020B0504030101020102" pitchFamily="34" charset="0"/>
              <a:cs typeface="UnitPro" panose="020B0504030101020102" pitchFamily="34" charset="0"/>
            </a:endParaRPr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8488" y="466725"/>
            <a:ext cx="178752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/>
          <p:cNvSpPr/>
          <p:nvPr/>
        </p:nvSpPr>
        <p:spPr>
          <a:xfrm>
            <a:off x="4499992" y="3502150"/>
            <a:ext cx="6264696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400" dirty="0">
                <a:latin typeface="UnitPro" panose="020B0504030101020102" pitchFamily="34" charset="0"/>
                <a:ea typeface="Calibri" panose="020F0502020204030204" pitchFamily="34" charset="0"/>
                <a:cs typeface="UnitPro" panose="020B0504030101020102" pitchFamily="34" charset="0"/>
              </a:rPr>
              <a:t>Manažerka ITI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UnitPro" panose="020B0504030101020102" pitchFamily="34" charset="0"/>
                <a:ea typeface="Calibri" panose="020F0502020204030204" pitchFamily="34" charset="0"/>
                <a:cs typeface="UnitPro" panose="020B0504030101020102" pitchFamily="34" charset="0"/>
              </a:rPr>
              <a:t>Kristina Kleinwächterová</a:t>
            </a:r>
          </a:p>
          <a:p>
            <a:pPr>
              <a:spcAft>
                <a:spcPts val="0"/>
              </a:spcAft>
            </a:pPr>
            <a:r>
              <a:rPr lang="cs-CZ" sz="1400" u="sng" dirty="0">
                <a:solidFill>
                  <a:srgbClr val="0563C1"/>
                </a:solidFill>
                <a:latin typeface="UnitPro" panose="020B0504030101020102" pitchFamily="34" charset="0"/>
                <a:ea typeface="Calibri" panose="020F0502020204030204" pitchFamily="34" charset="0"/>
                <a:cs typeface="UnitPro" panose="020B0504030101020102" pitchFamily="34" charset="0"/>
                <a:hlinkClick r:id="rId4"/>
              </a:rPr>
              <a:t>keinwachterova@ipr.praha.eu</a:t>
            </a:r>
            <a:endParaRPr lang="cs-CZ" sz="1400" dirty="0">
              <a:latin typeface="UnitPro" panose="020B0504030101020102" pitchFamily="34" charset="0"/>
              <a:ea typeface="Calibri" panose="020F0502020204030204" pitchFamily="34" charset="0"/>
              <a:cs typeface="UnitPro" panose="020B0504030101020102" pitchFamily="34" charset="0"/>
            </a:endParaRPr>
          </a:p>
          <a:p>
            <a:pPr>
              <a:spcAft>
                <a:spcPts val="0"/>
              </a:spcAft>
            </a:pPr>
            <a:r>
              <a:rPr lang="cs-CZ" sz="1400" dirty="0">
                <a:latin typeface="UnitPro" panose="020B0504030101020102" pitchFamily="34" charset="0"/>
                <a:ea typeface="Calibri" panose="020F0502020204030204" pitchFamily="34" charset="0"/>
                <a:cs typeface="UnitPro" panose="020B0504030101020102" pitchFamily="34" charset="0"/>
              </a:rPr>
              <a:t>tel. 236 004 631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UnitPro" panose="020B0504030101020102" pitchFamily="34" charset="0"/>
                <a:ea typeface="Calibri" panose="020F0502020204030204" pitchFamily="34" charset="0"/>
                <a:cs typeface="UnitPro" panose="020B0504030101020102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UnitPro" panose="020B0504030101020102" pitchFamily="34" charset="0"/>
                <a:ea typeface="Calibri" panose="020F0502020204030204" pitchFamily="34" charset="0"/>
                <a:cs typeface="UnitPro" panose="020B0504030101020102" pitchFamily="34" charset="0"/>
              </a:rPr>
              <a:t>Asistent ITI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UnitPro" panose="020B0504030101020102" pitchFamily="34" charset="0"/>
                <a:ea typeface="Calibri" panose="020F0502020204030204" pitchFamily="34" charset="0"/>
                <a:cs typeface="UnitPro" panose="020B0504030101020102" pitchFamily="34" charset="0"/>
              </a:rPr>
              <a:t>Ondřej Kubíček</a:t>
            </a:r>
          </a:p>
          <a:p>
            <a:pPr>
              <a:spcAft>
                <a:spcPts val="0"/>
              </a:spcAft>
            </a:pPr>
            <a:r>
              <a:rPr lang="cs-CZ" sz="1400" u="sng" dirty="0">
                <a:solidFill>
                  <a:srgbClr val="0563C1"/>
                </a:solidFill>
                <a:latin typeface="UnitPro" panose="020B0504030101020102" pitchFamily="34" charset="0"/>
                <a:ea typeface="Calibri" panose="020F0502020204030204" pitchFamily="34" charset="0"/>
                <a:cs typeface="UnitPro" panose="020B0504030101020102" pitchFamily="34" charset="0"/>
                <a:hlinkClick r:id="rId5"/>
              </a:rPr>
              <a:t>kubicek@ipr.praha.eu</a:t>
            </a:r>
            <a:endParaRPr lang="cs-CZ" sz="1400" dirty="0">
              <a:latin typeface="UnitPro" panose="020B0504030101020102" pitchFamily="34" charset="0"/>
              <a:ea typeface="Calibri" panose="020F0502020204030204" pitchFamily="34" charset="0"/>
              <a:cs typeface="UnitPro" panose="020B0504030101020102" pitchFamily="34" charset="0"/>
            </a:endParaRPr>
          </a:p>
          <a:p>
            <a:pPr>
              <a:spcAft>
                <a:spcPts val="0"/>
              </a:spcAft>
            </a:pPr>
            <a:r>
              <a:rPr lang="cs-CZ" sz="1400" dirty="0">
                <a:latin typeface="UnitPro" panose="020B0504030101020102" pitchFamily="34" charset="0"/>
                <a:ea typeface="Calibri" panose="020F0502020204030204" pitchFamily="34" charset="0"/>
                <a:cs typeface="UnitPro" panose="020B0504030101020102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UnitPro" panose="020B0504030101020102" pitchFamily="34" charset="0"/>
                <a:ea typeface="Calibri" panose="020F0502020204030204" pitchFamily="34" charset="0"/>
                <a:cs typeface="UnitPro" panose="020B0504030101020102" pitchFamily="34" charset="0"/>
              </a:rPr>
              <a:t>Tematický koordinátor pro dopravu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UnitPro" panose="020B0504030101020102" pitchFamily="34" charset="0"/>
                <a:ea typeface="Calibri" panose="020F0502020204030204" pitchFamily="34" charset="0"/>
                <a:cs typeface="UnitPro" panose="020B0504030101020102" pitchFamily="34" charset="0"/>
              </a:rPr>
              <a:t>Patrik Macho</a:t>
            </a:r>
          </a:p>
          <a:p>
            <a:pPr>
              <a:spcAft>
                <a:spcPts val="0"/>
              </a:spcAft>
            </a:pPr>
            <a:r>
              <a:rPr lang="cs-CZ" sz="1400" u="sng" dirty="0">
                <a:solidFill>
                  <a:srgbClr val="8ED8F8"/>
                </a:solidFill>
                <a:latin typeface="UnitPro" panose="020B0504030101020102" pitchFamily="34" charset="0"/>
                <a:ea typeface="Calibri" panose="020F0502020204030204" pitchFamily="34" charset="0"/>
                <a:cs typeface="UnitPro" panose="020B0504030101020102" pitchFamily="34" charset="0"/>
                <a:hlinkClick r:id="rId5"/>
              </a:rPr>
              <a:t>macho@kr-s.cz</a:t>
            </a:r>
            <a:endParaRPr lang="cs-CZ" sz="1400" u="sng" dirty="0">
              <a:solidFill>
                <a:srgbClr val="8ED8F8"/>
              </a:solidFill>
              <a:latin typeface="UnitPro" panose="020B0504030101020102" pitchFamily="34" charset="0"/>
              <a:ea typeface="Calibri" panose="020F0502020204030204" pitchFamily="34" charset="0"/>
              <a:cs typeface="UnitPro" panose="020B0504030101020102" pitchFamily="34" charset="0"/>
            </a:endParaRPr>
          </a:p>
          <a:p>
            <a:pPr>
              <a:spcAft>
                <a:spcPts val="0"/>
              </a:spcAft>
            </a:pPr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Úvodní slovo a představení odborníků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Proces hodnocení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Aktuální stav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Další postup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Integrovaná strategie pro ITI PMO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Integrovaný nástroj pro nové programové období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Specifikace čerpání prostředků z ESI fondů na území PMO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latin typeface="UnitPro" panose="020B0504030101020102" pitchFamily="34" charset="0"/>
                <a:cs typeface="UnitPro" panose="020B0504030101020102" pitchFamily="34" charset="0"/>
              </a:rPr>
              <a:t>Specifikace aktivit pro danou oblast, ale nejedná se o </a:t>
            </a:r>
            <a:r>
              <a:rPr lang="cs-CZ" b="1" i="1" dirty="0" smtClean="0">
                <a:latin typeface="UnitPro" panose="020B0504030101020102" pitchFamily="34" charset="0"/>
                <a:cs typeface="UnitPro" panose="020B0504030101020102" pitchFamily="34" charset="0"/>
              </a:rPr>
              <a:t>„změkčování“ </a:t>
            </a:r>
            <a:r>
              <a:rPr lang="cs-CZ" b="1" dirty="0" smtClean="0">
                <a:latin typeface="UnitPro" panose="020B0504030101020102" pitchFamily="34" charset="0"/>
                <a:cs typeface="UnitPro" panose="020B0504030101020102" pitchFamily="34" charset="0"/>
              </a:rPr>
              <a:t>podmínek nastavených IROP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Důraz na </a:t>
            </a:r>
            <a:r>
              <a:rPr lang="cs-CZ" b="1" dirty="0" smtClean="0">
                <a:latin typeface="UnitPro" panose="020B0504030101020102" pitchFamily="34" charset="0"/>
                <a:cs typeface="UnitPro" panose="020B0504030101020102" pitchFamily="34" charset="0"/>
              </a:rPr>
              <a:t>„územní integrovaný přístup“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>
          <a:xfrm>
            <a:off x="474118" y="116632"/>
            <a:ext cx="8219256" cy="706091"/>
          </a:xfrm>
        </p:spPr>
        <p:txBody>
          <a:bodyPr/>
          <a:lstStyle/>
          <a:p>
            <a:pPr algn="l"/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Proces schvalování projektů</a:t>
            </a:r>
          </a:p>
        </p:txBody>
      </p:sp>
      <p:pic>
        <p:nvPicPr>
          <p:cNvPr id="4" name="Picture 2" descr="C:\Users\kriegischova\Desktop\2015_11_28_tab_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45" y="822723"/>
            <a:ext cx="7633671" cy="5522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706090"/>
          </a:xfrm>
        </p:spPr>
        <p:txBody>
          <a:bodyPr/>
          <a:lstStyle/>
          <a:p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Zapojení zprostředkujícího subjektu</a:t>
            </a:r>
            <a:endParaRPr lang="cs-CZ" dirty="0">
              <a:latin typeface="UnitPro" panose="020B0504030101020102" pitchFamily="34" charset="0"/>
              <a:cs typeface="UnitPro" panose="020B0504030101020102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C:\Users\kriegischova\Desktop\2015_11_28_tab_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36712"/>
            <a:ext cx="7488832" cy="5600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0883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Předložené projektové záměry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550"/>
          </a:xfrm>
        </p:spPr>
        <p:txBody>
          <a:bodyPr rtlCol="0">
            <a:normAutofit/>
          </a:bodyPr>
          <a:lstStyle/>
          <a:p>
            <a:pPr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2 předložené projektové záměry </a:t>
            </a:r>
          </a:p>
          <a:p>
            <a:pPr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Projektové </a:t>
            </a:r>
            <a:r>
              <a:rPr lang="cs-CZ" altLang="cs-CZ" dirty="0">
                <a:latin typeface="UnitPro" panose="020B0504030101020102" pitchFamily="34" charset="0"/>
                <a:cs typeface="UnitPro" panose="020B0504030101020102" pitchFamily="34" charset="0"/>
              </a:rPr>
              <a:t>záměry za </a:t>
            </a:r>
            <a:r>
              <a:rPr lang="cs-CZ" alt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cca 74 mil. Kč </a:t>
            </a:r>
            <a:r>
              <a:rPr lang="cs-CZ" altLang="cs-CZ" dirty="0">
                <a:latin typeface="UnitPro" panose="020B0504030101020102" pitchFamily="34" charset="0"/>
                <a:cs typeface="UnitPro" panose="020B0504030101020102" pitchFamily="34" charset="0"/>
              </a:rPr>
              <a:t>(</a:t>
            </a:r>
            <a:r>
              <a:rPr lang="cs-CZ" alt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příspěvek Unie)</a:t>
            </a:r>
          </a:p>
          <a:p>
            <a:pPr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Projekt města Říčany – elektronické označníky</a:t>
            </a:r>
          </a:p>
          <a:p>
            <a:pPr lvl="1"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z důvodu nesplnění </a:t>
            </a:r>
            <a:r>
              <a:rPr lang="cs-CZ" altLang="cs-CZ" b="1" dirty="0" smtClean="0">
                <a:latin typeface="UnitPro" panose="020B0504030101020102" pitchFamily="34" charset="0"/>
                <a:cs typeface="UnitPro" panose="020B0504030101020102" pitchFamily="34" charset="0"/>
              </a:rPr>
              <a:t>formálních náležitostí </a:t>
            </a:r>
            <a:r>
              <a:rPr lang="cs-CZ" alt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a přijatelnosti v hodnocení projektové žádosti na ZS, byl opakovaně předložen do výzvy nositele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9579" y="476672"/>
            <a:ext cx="8229600" cy="5619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latin typeface="UnitPro" panose="020B0504030101020102" pitchFamily="34" charset="0"/>
                <a:cs typeface="UnitPro" panose="020B0504030101020102" pitchFamily="34" charset="0"/>
              </a:rPr>
              <a:t>Předložené projektové záměry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932598"/>
              </p:ext>
            </p:extLst>
          </p:nvPr>
        </p:nvGraphicFramePr>
        <p:xfrm>
          <a:off x="539552" y="2143125"/>
          <a:ext cx="7920881" cy="2571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356"/>
                <a:gridCol w="1341417"/>
                <a:gridCol w="807523"/>
                <a:gridCol w="1584176"/>
                <a:gridCol w="792088"/>
                <a:gridCol w="1080120"/>
                <a:gridCol w="1080120"/>
                <a:gridCol w="720081"/>
              </a:tblGrid>
              <a:tr h="9810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Interní číslo PZ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Název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Žadatel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ORP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Termín realizace projektu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CZV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ERDF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7 04 01 - Počet zařízení a služeb pro řízení dopravy (ks)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24777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1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Vybavení světelných křižovatek ve Středočeském kraji zařízením pro aktivní preferenci vozidel veřejné dopravy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Středočeský kraj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Benešov, Beroun, Kladno, Kralupy n. Vltavou, Černošice, Dobříš, Mělník, Neratovice, Brandýs n. Labem - St. Boleslav, Říčany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04/19-08/19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83 000 000,00 Kč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70 550 000,00 Kč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1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Elektronické označníky, Říčany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Město Říčany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Říčany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09/18-03/19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4 000 000,00 Kč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3 400 000,00 Kč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 smtClean="0">
                          <a:effectLst/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1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Alokace opatření ITI (telematika)</a:t>
            </a:r>
          </a:p>
        </p:txBody>
      </p:sp>
      <p:sp>
        <p:nvSpPr>
          <p:cNvPr id="23554" name="Zástupný symbol pro obsah 4"/>
          <p:cNvSpPr>
            <a:spLocks noGrp="1"/>
          </p:cNvSpPr>
          <p:nvPr>
            <p:ph idx="1"/>
          </p:nvPr>
        </p:nvSpPr>
        <p:spPr>
          <a:xfrm>
            <a:off x="446188" y="1268760"/>
            <a:ext cx="8229600" cy="45651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200" b="1" dirty="0" smtClean="0">
                <a:latin typeface="UnitPro" panose="020B0504030101020102" pitchFamily="34" charset="0"/>
                <a:cs typeface="UnitPro" panose="020B0504030101020102" pitchFamily="34" charset="0"/>
              </a:rPr>
              <a:t>Opatření 1.2.1 Strategie ITI (Telematika)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UnitPro" panose="020B0504030101020102" pitchFamily="34" charset="0"/>
                <a:cs typeface="UnitPro" panose="020B0504030101020102" pitchFamily="34" charset="0"/>
              </a:rPr>
              <a:t>Celkové způsobilé výdaje	</a:t>
            </a:r>
            <a:r>
              <a:rPr lang="cs-CZ" sz="2000" b="1" dirty="0" smtClean="0">
                <a:latin typeface="UnitPro" panose="020B0504030101020102" pitchFamily="34" charset="0"/>
                <a:cs typeface="UnitPro" panose="020B0504030101020102" pitchFamily="34" charset="0"/>
              </a:rPr>
              <a:t>1 124 910 000 Kč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UnitPro" panose="020B0504030101020102" pitchFamily="34" charset="0"/>
                <a:cs typeface="UnitPro" panose="020B0504030101020102" pitchFamily="34" charset="0"/>
              </a:rPr>
              <a:t>Příspěvek Unie z EFRR	</a:t>
            </a:r>
            <a:r>
              <a:rPr lang="cs-CZ" sz="2000" b="1" u="sng" dirty="0" smtClean="0">
                <a:solidFill>
                  <a:srgbClr val="00AEEF"/>
                </a:solidFill>
                <a:latin typeface="UnitPro" panose="020B0504030101020102" pitchFamily="34" charset="0"/>
                <a:cs typeface="UnitPro" panose="020B0504030101020102" pitchFamily="34" charset="0"/>
              </a:rPr>
              <a:t>956 173 500 Kč</a:t>
            </a:r>
            <a:endParaRPr lang="cs-CZ" sz="2000" b="1" dirty="0" smtClean="0">
              <a:latin typeface="UnitPro" panose="020B0504030101020102" pitchFamily="34" charset="0"/>
              <a:cs typeface="UnitPro" panose="020B0504030101020102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b="1" dirty="0" smtClean="0">
                <a:latin typeface="UnitPro" panose="020B0504030101020102" pitchFamily="34" charset="0"/>
                <a:cs typeface="UnitPro" panose="020B0504030101020102" pitchFamily="34" charset="0"/>
              </a:rPr>
              <a:t>Alokace výzvy nositele ITI č. 16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>
                <a:latin typeface="UnitPro" panose="020B0504030101020102" pitchFamily="34" charset="0"/>
                <a:cs typeface="UnitPro" panose="020B0504030101020102" pitchFamily="34" charset="0"/>
              </a:rPr>
              <a:t>Příspěvek Unie </a:t>
            </a:r>
            <a:r>
              <a:rPr lang="cs-CZ" sz="2000" b="1" u="sng" dirty="0" smtClean="0">
                <a:latin typeface="UnitPro" panose="020B0504030101020102" pitchFamily="34" charset="0"/>
                <a:cs typeface="UnitPro" panose="020B0504030101020102" pitchFamily="34" charset="0"/>
              </a:rPr>
              <a:t>85 000 000 Kč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b="1" dirty="0" smtClean="0">
                <a:latin typeface="UnitPro" panose="020B0504030101020102" pitchFamily="34" charset="0"/>
                <a:cs typeface="UnitPro" panose="020B0504030101020102" pitchFamily="34" charset="0"/>
              </a:rPr>
              <a:t>V pořadí druhá výzva nositele na telematiku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b="1" dirty="0" smtClean="0">
                <a:latin typeface="UnitPro" panose="020B0504030101020102" pitchFamily="34" charset="0"/>
                <a:cs typeface="UnitPro" panose="020B0504030101020102" pitchFamily="34" charset="0"/>
              </a:rPr>
              <a:t>Celkový objem vyhlášené alokace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UnitPro" panose="020B0504030101020102" pitchFamily="34" charset="0"/>
                <a:cs typeface="UnitPro" panose="020B0504030101020102" pitchFamily="34" charset="0"/>
              </a:rPr>
              <a:t>Výzva č. 10 – 722,5 mil. Kč (ERDF)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UnitPro" panose="020B0504030101020102" pitchFamily="34" charset="0"/>
                <a:cs typeface="UnitPro" panose="020B0504030101020102" pitchFamily="34" charset="0"/>
              </a:rPr>
              <a:t>Výzva č. 16 – 85 mil. Kč (ERDF)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b="1" dirty="0" smtClean="0">
                <a:latin typeface="UnitPro" panose="020B0504030101020102" pitchFamily="34" charset="0"/>
                <a:cs typeface="UnitPro" panose="020B0504030101020102" pitchFamily="34" charset="0"/>
              </a:rPr>
              <a:t>Celkový </a:t>
            </a:r>
            <a:r>
              <a:rPr lang="cs-CZ" sz="2200" b="1" dirty="0">
                <a:latin typeface="UnitPro" panose="020B0504030101020102" pitchFamily="34" charset="0"/>
                <a:cs typeface="UnitPro" panose="020B0504030101020102" pitchFamily="34" charset="0"/>
              </a:rPr>
              <a:t>finanční objem předložených projektových záměrů a žádostí do </a:t>
            </a:r>
            <a:r>
              <a:rPr lang="cs-CZ" sz="2200" b="1" dirty="0" smtClean="0">
                <a:latin typeface="UnitPro" panose="020B0504030101020102" pitchFamily="34" charset="0"/>
                <a:cs typeface="UnitPro" panose="020B0504030101020102" pitchFamily="34" charset="0"/>
              </a:rPr>
              <a:t>výzev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 smtClean="0">
                <a:latin typeface="UnitPro" panose="020B0504030101020102" pitchFamily="34" charset="0"/>
                <a:cs typeface="UnitPro" panose="020B0504030101020102" pitchFamily="34" charset="0"/>
              </a:rPr>
              <a:t>Nositele ITI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1400" dirty="0">
                <a:latin typeface="UnitPro" panose="020B0504030101020102" pitchFamily="34" charset="0"/>
                <a:cs typeface="UnitPro" panose="020B0504030101020102" pitchFamily="34" charset="0"/>
              </a:rPr>
              <a:t>Cca 611 mil. Kč (+ aktuálně 74 mil. Kč = 685 mil Kč</a:t>
            </a:r>
            <a:r>
              <a:rPr lang="cs-CZ" sz="1400" dirty="0" smtClean="0">
                <a:latin typeface="UnitPro" panose="020B0504030101020102" pitchFamily="34" charset="0"/>
                <a:cs typeface="UnitPro" panose="020B0504030101020102" pitchFamily="34" charset="0"/>
              </a:rPr>
              <a:t>)</a:t>
            </a:r>
            <a:endParaRPr lang="cs-CZ" sz="1800" dirty="0" smtClean="0">
              <a:latin typeface="UnitPro" panose="020B0504030101020102" pitchFamily="34" charset="0"/>
              <a:cs typeface="UnitPro" panose="020B0504030101020102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 smtClean="0">
                <a:latin typeface="UnitPro" panose="020B0504030101020102" pitchFamily="34" charset="0"/>
                <a:cs typeface="UnitPro" panose="020B0504030101020102" pitchFamily="34" charset="0"/>
              </a:rPr>
              <a:t>ZS ITI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1400" dirty="0" smtClean="0">
                <a:latin typeface="UnitPro" panose="020B0504030101020102" pitchFamily="34" charset="0"/>
                <a:cs typeface="UnitPro" panose="020B0504030101020102" pitchFamily="34" charset="0"/>
              </a:rPr>
              <a:t>Cca 34 mil. Kč (+ aktuálně předpoklad 74 mil. Kč = 108 mil Kč)</a:t>
            </a:r>
          </a:p>
          <a:p>
            <a:pPr marL="914400" lvl="2" indent="0">
              <a:buNone/>
            </a:pPr>
            <a:endParaRPr lang="cs-CZ" sz="1400" dirty="0" smtClean="0">
              <a:latin typeface="UnitPro" panose="020B0504030101020102" pitchFamily="34" charset="0"/>
              <a:cs typeface="UnitPro" panose="020B0504030101020102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cs-CZ" sz="1400" dirty="0" smtClean="0">
              <a:latin typeface="UnitPro" panose="020B0504030101020102" pitchFamily="34" charset="0"/>
              <a:cs typeface="UnitPro" panose="020B0504030101020102" pitchFamily="34" charset="0"/>
            </a:endParaRPr>
          </a:p>
          <a:p>
            <a:pPr marL="0" indent="0">
              <a:buNone/>
            </a:pPr>
            <a:endParaRPr lang="cs-CZ" dirty="0" smtClean="0">
              <a:latin typeface="UnitPro" panose="020B0504030101020102" pitchFamily="34" charset="0"/>
              <a:cs typeface="UnitPro" panose="020B0504030101020102" pitchFamily="34" charset="0"/>
            </a:endParaRPr>
          </a:p>
          <a:p>
            <a:pPr marL="0" indent="0">
              <a:buFont typeface="Arial" charset="0"/>
              <a:buNone/>
            </a:pPr>
            <a:endParaRPr lang="cs-CZ" b="1" u="sng" dirty="0" smtClean="0"/>
          </a:p>
          <a:p>
            <a:pPr marL="0" indent="0">
              <a:buFont typeface="Arial" charset="0"/>
              <a:buNone/>
            </a:pPr>
            <a:endParaRPr lang="cs-CZ" b="1" u="sng" dirty="0" smtClean="0"/>
          </a:p>
          <a:p>
            <a:pPr marL="0" indent="0">
              <a:buFont typeface="Arial" charset="0"/>
              <a:buNone/>
            </a:pPr>
            <a:endParaRPr lang="cs-CZ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464820" y="404664"/>
            <a:ext cx="8229600" cy="1800200"/>
          </a:xfrm>
        </p:spPr>
        <p:txBody>
          <a:bodyPr/>
          <a:lstStyle/>
          <a:p>
            <a: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  <a:t>Opatření 1.2.1 Strategie ITI </a:t>
            </a:r>
            <a:br>
              <a:rPr lang="cs-CZ" dirty="0" smtClean="0">
                <a:latin typeface="UnitPro" panose="020B0504030101020102" pitchFamily="34" charset="0"/>
                <a:cs typeface="UnitPro" panose="020B0504030101020102" pitchFamily="34" charset="0"/>
              </a:rPr>
            </a:br>
            <a:r>
              <a:rPr lang="cs-CZ" sz="2800" dirty="0" smtClean="0">
                <a:latin typeface="UnitPro" panose="020B0504030101020102" pitchFamily="34" charset="0"/>
                <a:cs typeface="UnitPro" panose="020B0504030101020102" pitchFamily="34" charset="0"/>
              </a:rPr>
              <a:t>(</a:t>
            </a:r>
            <a:r>
              <a:rPr lang="cs-CZ" sz="2800" dirty="0">
                <a:latin typeface="UnitPro" panose="020B0504030101020102" pitchFamily="34" charset="0"/>
                <a:cs typeface="UnitPro" panose="020B0504030101020102" pitchFamily="34" charset="0"/>
              </a:rPr>
              <a:t>Zavádění a modernizace inteligentních dopravních systémů a dopravní telematiky</a:t>
            </a:r>
            <a:r>
              <a:rPr lang="cs-CZ" sz="2400" dirty="0" smtClean="0">
                <a:latin typeface="UnitPro" panose="020B0504030101020102" pitchFamily="34" charset="0"/>
                <a:cs typeface="UnitPro" panose="020B0504030101020102" pitchFamily="34" charset="0"/>
              </a:rPr>
              <a:t>)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cs-CZ" b="1" dirty="0" smtClean="0"/>
          </a:p>
          <a:p>
            <a:pPr marL="0" indent="0">
              <a:buFont typeface="Arial" charset="0"/>
              <a:buNone/>
            </a:pP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674428"/>
              </p:ext>
            </p:extLst>
          </p:nvPr>
        </p:nvGraphicFramePr>
        <p:xfrm>
          <a:off x="395536" y="2443393"/>
          <a:ext cx="8568952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992"/>
                <a:gridCol w="1741905"/>
                <a:gridCol w="1951687"/>
                <a:gridCol w="1728192"/>
                <a:gridCol w="1584176"/>
              </a:tblGrid>
              <a:tr h="845692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UnitPro" panose="020B0504030101020102" pitchFamily="34" charset="0"/>
                          <a:cs typeface="UnitPro" panose="020B0504030101020102" pitchFamily="34" charset="0"/>
                        </a:rPr>
                        <a:t>Indikátor</a:t>
                      </a:r>
                      <a:endParaRPr lang="cs-CZ" sz="1800" dirty="0">
                        <a:latin typeface="UnitPro" panose="020B0504030101020102" pitchFamily="34" charset="0"/>
                        <a:cs typeface="UnitPro" panose="020B0504030101020102" pitchFamily="34" charset="0"/>
                      </a:endParaRP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Opatření</a:t>
                      </a:r>
                      <a:r>
                        <a:rPr lang="cs-CZ" sz="1800" baseline="0" dirty="0" smtClean="0"/>
                        <a:t> 1.2.1 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aseline="0" dirty="0" smtClean="0"/>
                        <a:t>Opatření 1.2.1 bez projektů již hodnocených ZS (výzva č. 10)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Předložené PZ</a:t>
                      </a:r>
                      <a:endParaRPr lang="cs-CZ" sz="1800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Zbývá naplnit</a:t>
                      </a:r>
                      <a:endParaRPr lang="cs-CZ" sz="1800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</a:tr>
              <a:tr h="845692">
                <a:tc>
                  <a:txBody>
                    <a:bodyPr/>
                    <a:lstStyle/>
                    <a:p>
                      <a:pPr algn="l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zařízení a služeb pro řízení dopravy (ks)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tx1"/>
                          </a:solidFill>
                        </a:rPr>
                        <a:t>1 (2)</a:t>
                      </a:r>
                    </a:p>
                  </a:txBody>
                  <a:tcPr anchor="ctr"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939598"/>
                    </a:solidFill>
                  </a:tcPr>
                </a:tc>
              </a:tr>
              <a:tr h="40718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Alokace EFRR </a:t>
                      </a:r>
                      <a:endParaRPr lang="cs-CZ" sz="17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7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956 173 500 Kč</a:t>
                      </a:r>
                      <a:endParaRPr lang="cs-CZ" sz="17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34 000 000 Kč</a:t>
                      </a:r>
                    </a:p>
                    <a:p>
                      <a:pPr marL="0" algn="ctr" defTabSz="914400" rtl="0" eaLnBrk="1" latinLnBrk="0" hangingPunct="1"/>
                      <a:r>
                        <a:rPr lang="cs-CZ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(36 634 742,45 Kč)</a:t>
                      </a:r>
                      <a:endParaRPr lang="cs-CZ" sz="17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73 950 000 Kč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7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848 223</a:t>
                      </a:r>
                      <a:r>
                        <a:rPr lang="cs-CZ" sz="17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500 Kč</a:t>
                      </a:r>
                      <a:endParaRPr lang="cs-CZ" sz="17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4812</TotalTime>
  <Words>616</Words>
  <Application>Microsoft Office PowerPoint</Application>
  <PresentationFormat>Předvádění na obrazovce (4:3)</PresentationFormat>
  <Paragraphs>133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UnitPro</vt:lpstr>
      <vt:lpstr>Wingdings</vt:lpstr>
      <vt:lpstr>Motiv systému Office</vt:lpstr>
      <vt:lpstr>  Pracovní skupina  Dopravní systémy a telematika II.  </vt:lpstr>
      <vt:lpstr>Program</vt:lpstr>
      <vt:lpstr>Integrovaná strategie pro ITI PMO</vt:lpstr>
      <vt:lpstr>Proces schvalování projektů</vt:lpstr>
      <vt:lpstr>Zapojení zprostředkujícího subjektu</vt:lpstr>
      <vt:lpstr>Předložené projektové záměry</vt:lpstr>
      <vt:lpstr>Předložené projektové záměry</vt:lpstr>
      <vt:lpstr>Alokace opatření ITI (telematika)</vt:lpstr>
      <vt:lpstr>Opatření 1.2.1 Strategie ITI  (Zavádění a modernizace inteligentních dopravních systémů a dopravní telematiky)</vt:lpstr>
      <vt:lpstr>Posouzení souladu PZ se strategií ITI PMO</vt:lpstr>
      <vt:lpstr>Posouzení souladu PZ se strategií ITI PMO</vt:lpstr>
      <vt:lpstr>1) Elektronické označníky, Říčany</vt:lpstr>
      <vt:lpstr>2) Vybavení světelných křižovatek ve Středočeském kraji zařízením pro aktivní preferenci vozidel veřejné dopravy</vt:lpstr>
      <vt:lpstr>Další postup</vt:lpstr>
      <vt:lpstr>   Děkujeme  za pozornost!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Kriegischová Lenka (IPR/SSP)</dc:creator>
  <cp:lastModifiedBy>Kleinwächterová Kristína Mgr. (IPR/SSP)</cp:lastModifiedBy>
  <cp:revision>276</cp:revision>
  <cp:lastPrinted>2017-06-12T08:27:00Z</cp:lastPrinted>
  <dcterms:created xsi:type="dcterms:W3CDTF">2016-01-20T08:04:53Z</dcterms:created>
  <dcterms:modified xsi:type="dcterms:W3CDTF">2018-05-21T08:26:01Z</dcterms:modified>
</cp:coreProperties>
</file>